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79" r:id="rId2"/>
    <p:sldId id="280" r:id="rId3"/>
    <p:sldId id="281" r:id="rId4"/>
    <p:sldId id="282" r:id="rId5"/>
    <p:sldId id="283" r:id="rId6"/>
    <p:sldId id="257" r:id="rId7"/>
    <p:sldId id="272" r:id="rId8"/>
    <p:sldId id="274" r:id="rId9"/>
    <p:sldId id="276" r:id="rId10"/>
    <p:sldId id="278" r:id="rId11"/>
    <p:sldId id="277" r:id="rId12"/>
    <p:sldId id="275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98F7A9-B2C2-42E6-ABDF-71A4BB187947}">
          <p14:sldIdLst>
            <p14:sldId id="279"/>
            <p14:sldId id="280"/>
            <p14:sldId id="281"/>
            <p14:sldId id="282"/>
            <p14:sldId id="283"/>
            <p14:sldId id="257"/>
            <p14:sldId id="272"/>
            <p14:sldId id="274"/>
            <p14:sldId id="276"/>
            <p14:sldId id="278"/>
            <p14:sldId id="277"/>
            <p14:sldId id="275"/>
          </p14:sldIdLst>
        </p14:section>
        <p14:section name="Untitled Section" id="{22080F70-01F0-4918-8A84-2E2835B74E5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9" autoAdjust="0"/>
    <p:restoredTop sz="94684" autoAdjust="0"/>
  </p:normalViewPr>
  <p:slideViewPr>
    <p:cSldViewPr>
      <p:cViewPr varScale="1">
        <p:scale>
          <a:sx n="84" d="100"/>
          <a:sy n="84" d="100"/>
        </p:scale>
        <p:origin x="1426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5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D7478-3E69-49F9-A62F-139AEE162849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4D64-F25E-4AEF-AEB9-D7A4A8C3E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9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D7478-3E69-49F9-A62F-139AEE162849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4D64-F25E-4AEF-AEB9-D7A4A8C3E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9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D7478-3E69-49F9-A62F-139AEE162849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4D64-F25E-4AEF-AEB9-D7A4A8C3E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0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D7478-3E69-49F9-A62F-139AEE162849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4D64-F25E-4AEF-AEB9-D7A4A8C3E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6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D7478-3E69-49F9-A62F-139AEE162849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4D64-F25E-4AEF-AEB9-D7A4A8C3E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7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D7478-3E69-49F9-A62F-139AEE162849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4D64-F25E-4AEF-AEB9-D7A4A8C3E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5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D7478-3E69-49F9-A62F-139AEE162849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4D64-F25E-4AEF-AEB9-D7A4A8C3E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5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D7478-3E69-49F9-A62F-139AEE162849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4D64-F25E-4AEF-AEB9-D7A4A8C3E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7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D7478-3E69-49F9-A62F-139AEE162849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4D64-F25E-4AEF-AEB9-D7A4A8C3E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8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D7478-3E69-49F9-A62F-139AEE162849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4D64-F25E-4AEF-AEB9-D7A4A8C3E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7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D7478-3E69-49F9-A62F-139AEE162849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4D64-F25E-4AEF-AEB9-D7A4A8C3E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D7478-3E69-49F9-A62F-139AEE162849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E4D64-F25E-4AEF-AEB9-D7A4A8C3E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73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Locus?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17220" lvl="0" indent="-182880"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</a:pPr>
            <a:r>
              <a:rPr lang="en-US" sz="1900" dirty="0" smtClean="0">
                <a:solidFill>
                  <a:schemeClr val="tx1">
                    <a:lumMod val="85000"/>
                  </a:schemeClr>
                </a:solidFill>
              </a:rPr>
              <a:t>Cluttered.</a:t>
            </a:r>
          </a:p>
          <a:p>
            <a:pPr marL="617220" lvl="0" indent="-182880"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</a:pPr>
            <a:r>
              <a:rPr lang="en-US" sz="1900" dirty="0" smtClean="0">
                <a:solidFill>
                  <a:schemeClr val="tx1">
                    <a:lumMod val="85000"/>
                  </a:schemeClr>
                </a:solidFill>
              </a:rPr>
              <a:t>It’s </a:t>
            </a:r>
            <a:r>
              <a:rPr lang="en-US" sz="1900" dirty="0">
                <a:solidFill>
                  <a:schemeClr val="tx1">
                    <a:lumMod val="85000"/>
                  </a:schemeClr>
                </a:solidFill>
              </a:rPr>
              <a:t>hard to </a:t>
            </a:r>
            <a:r>
              <a:rPr lang="en-US" sz="1900" dirty="0" smtClean="0">
                <a:solidFill>
                  <a:schemeClr val="tx1">
                    <a:lumMod val="85000"/>
                  </a:schemeClr>
                </a:solidFill>
              </a:rPr>
              <a:t>find </a:t>
            </a:r>
            <a:r>
              <a:rPr lang="en-US" sz="1900" dirty="0">
                <a:solidFill>
                  <a:schemeClr val="tx1">
                    <a:lumMod val="85000"/>
                  </a:schemeClr>
                </a:solidFill>
              </a:rPr>
              <a:t>what you are looking </a:t>
            </a:r>
            <a:r>
              <a:rPr lang="en-US" sz="1900" dirty="0" smtClean="0">
                <a:solidFill>
                  <a:schemeClr val="tx1">
                    <a:lumMod val="85000"/>
                  </a:schemeClr>
                </a:solidFill>
              </a:rPr>
              <a:t>for.</a:t>
            </a:r>
            <a:endParaRPr lang="en-US" sz="1900" dirty="0">
              <a:solidFill>
                <a:schemeClr val="tx1">
                  <a:lumMod val="85000"/>
                </a:schemeClr>
              </a:solidFill>
            </a:endParaRPr>
          </a:p>
          <a:p>
            <a:pPr marL="617220" indent="-182880"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</a:pPr>
            <a:r>
              <a:rPr lang="en-US" sz="1900" dirty="0" smtClean="0"/>
              <a:t>Nothing really pops out.</a:t>
            </a:r>
            <a:endParaRPr lang="en-US" sz="19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0" t="10431"/>
          <a:stretch/>
        </p:blipFill>
        <p:spPr bwMode="auto">
          <a:xfrm>
            <a:off x="612648" y="3429000"/>
            <a:ext cx="5638800" cy="29678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4" t="32711" r="25144" b="6560"/>
          <a:stretch/>
        </p:blipFill>
        <p:spPr bwMode="auto">
          <a:xfrm>
            <a:off x="5715000" y="3001543"/>
            <a:ext cx="2704564" cy="19113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Left-Up Arrow 5"/>
          <p:cNvSpPr/>
          <p:nvPr/>
        </p:nvSpPr>
        <p:spPr>
          <a:xfrm>
            <a:off x="6553200" y="5029200"/>
            <a:ext cx="228600" cy="902732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44352" y="5181600"/>
            <a:ext cx="1556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Similar Issue:</a:t>
            </a:r>
          </a:p>
          <a:p>
            <a:r>
              <a:rPr lang="en-US" sz="1600" dirty="0" smtClean="0"/>
              <a:t>Confusing to the</a:t>
            </a:r>
          </a:p>
          <a:p>
            <a:r>
              <a:rPr lang="en-US" sz="1600" dirty="0" smtClean="0"/>
              <a:t>user.</a:t>
            </a:r>
          </a:p>
        </p:txBody>
      </p:sp>
    </p:spTree>
    <p:extLst>
      <p:ext uri="{BB962C8B-B14F-4D97-AF65-F5344CB8AC3E}">
        <p14:creationId xmlns:p14="http://schemas.microsoft.com/office/powerpoint/2010/main" val="313316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 txBox="1">
            <a:spLocks/>
          </p:cNvSpPr>
          <p:nvPr/>
        </p:nvSpPr>
        <p:spPr>
          <a:xfrm>
            <a:off x="457200" y="228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Student Snapshot Testing</a:t>
            </a:r>
            <a:endParaRPr lang="en-US" dirty="0"/>
          </a:p>
        </p:txBody>
      </p:sp>
      <p:pic>
        <p:nvPicPr>
          <p:cNvPr id="2" name="Mike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70778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 txBox="1">
            <a:spLocks/>
          </p:cNvSpPr>
          <p:nvPr/>
        </p:nvSpPr>
        <p:spPr>
          <a:xfrm>
            <a:off x="457200" y="228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Student Snapshot Testing</a:t>
            </a:r>
            <a:endParaRPr lang="en-US" dirty="0"/>
          </a:p>
        </p:txBody>
      </p:sp>
      <p:pic>
        <p:nvPicPr>
          <p:cNvPr id="2" name="Rachel2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82040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 txBox="1">
            <a:spLocks/>
          </p:cNvSpPr>
          <p:nvPr/>
        </p:nvSpPr>
        <p:spPr>
          <a:xfrm>
            <a:off x="457200" y="228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Student Snapshot Wrap-up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4525963"/>
          </a:xfrm>
        </p:spPr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dirty="0" smtClean="0"/>
              <a:t>Employs the principles of good design</a:t>
            </a:r>
          </a:p>
          <a:p>
            <a:r>
              <a:rPr lang="en-US" dirty="0" smtClean="0"/>
              <a:t>Hierarchy, poor navigation map, redundancies</a:t>
            </a:r>
          </a:p>
          <a:p>
            <a:r>
              <a:rPr lang="en-US" dirty="0" smtClean="0"/>
              <a:t>Graphical interface mitigates the problems of current design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20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LOCUS - Difficult to Navigate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7220" indent="-182880"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</a:pPr>
            <a:r>
              <a:rPr lang="en-US" sz="1900" dirty="0" smtClean="0">
                <a:solidFill>
                  <a:schemeClr val="tx1">
                    <a:lumMod val="85000"/>
                  </a:schemeClr>
                </a:solidFill>
              </a:rPr>
              <a:t>Not cohesive.</a:t>
            </a:r>
          </a:p>
          <a:p>
            <a:pPr marL="617220" indent="-182880"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</a:pPr>
            <a:r>
              <a:rPr lang="en-US" sz="1900" dirty="0">
                <a:solidFill>
                  <a:schemeClr val="tx1">
                    <a:lumMod val="85000"/>
                  </a:schemeClr>
                </a:solidFill>
              </a:rPr>
              <a:t>Some screens do not provide the information you would </a:t>
            </a:r>
            <a:r>
              <a:rPr lang="en-US" sz="1900" dirty="0" smtClean="0">
                <a:solidFill>
                  <a:schemeClr val="tx1">
                    <a:lumMod val="85000"/>
                  </a:schemeClr>
                </a:solidFill>
              </a:rPr>
              <a:t>expect</a:t>
            </a:r>
            <a:r>
              <a:rPr lang="en-US" sz="1900" dirty="0">
                <a:solidFill>
                  <a:schemeClr val="tx1">
                    <a:lumMod val="85000"/>
                  </a:schemeClr>
                </a:solidFill>
              </a:rPr>
              <a:t>.</a:t>
            </a:r>
            <a:endParaRPr lang="en-US" sz="1900" dirty="0" smtClean="0">
              <a:solidFill>
                <a:schemeClr val="tx1">
                  <a:lumMod val="85000"/>
                </a:schemeClr>
              </a:solidFill>
            </a:endParaRPr>
          </a:p>
          <a:p>
            <a:pPr marL="617220" indent="-182880"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</a:pPr>
            <a:r>
              <a:rPr lang="en-US" sz="1900" dirty="0" smtClean="0">
                <a:solidFill>
                  <a:schemeClr val="tx1">
                    <a:lumMod val="85000"/>
                  </a:schemeClr>
                </a:solidFill>
              </a:rPr>
              <a:t>Links lead </a:t>
            </a:r>
            <a:r>
              <a:rPr lang="en-US" sz="1900" dirty="0">
                <a:solidFill>
                  <a:schemeClr val="tx1">
                    <a:lumMod val="85000"/>
                  </a:schemeClr>
                </a:solidFill>
              </a:rPr>
              <a:t>to nowhere and in some cases result in an error message.</a:t>
            </a:r>
          </a:p>
          <a:p>
            <a:pPr marL="617220" indent="-182880"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</a:pPr>
            <a:r>
              <a:rPr lang="en-US" sz="1900" dirty="0" smtClean="0">
                <a:solidFill>
                  <a:schemeClr val="tx1">
                    <a:lumMod val="85000"/>
                  </a:schemeClr>
                </a:solidFill>
              </a:rPr>
              <a:t>Hard to navigate.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9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2" t="21875" r="29722" b="6250"/>
          <a:stretch/>
        </p:blipFill>
        <p:spPr bwMode="auto">
          <a:xfrm>
            <a:off x="612648" y="3429000"/>
            <a:ext cx="4110479" cy="3124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6" name="Picture 12" descr="https://encrypted-tbn1.gstatic.com/images?q=tbn:ANd9GcTDpUQK_I1vRvphQb0vR76C3Ds8cXKVcCBrBRVyKg2ZCOeeow9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727" y="4536695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loud Callout 7"/>
          <p:cNvSpPr/>
          <p:nvPr/>
        </p:nvSpPr>
        <p:spPr>
          <a:xfrm>
            <a:off x="7315200" y="4038600"/>
            <a:ext cx="1066800" cy="685800"/>
          </a:xfrm>
          <a:prstGeom prst="cloudCallout">
            <a:avLst>
              <a:gd name="adj1" fmla="val -25297"/>
              <a:gd name="adj2" fmla="val 76389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Really?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2" t="41978" r="8009" b="33955"/>
          <a:stretch/>
        </p:blipFill>
        <p:spPr bwMode="auto">
          <a:xfrm>
            <a:off x="2916530" y="2667000"/>
            <a:ext cx="5442393" cy="9262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1508760" y="2994560"/>
            <a:ext cx="1266323" cy="1493402"/>
            <a:chOff x="1508760" y="2994560"/>
            <a:chExt cx="1266323" cy="1493402"/>
          </a:xfrm>
        </p:grpSpPr>
        <p:sp>
          <p:nvSpPr>
            <p:cNvPr id="13" name="Striped Right Arrow 12"/>
            <p:cNvSpPr/>
            <p:nvPr/>
          </p:nvSpPr>
          <p:spPr>
            <a:xfrm rot="16200000">
              <a:off x="1204616" y="3786175"/>
              <a:ext cx="1357854" cy="45719"/>
            </a:xfrm>
            <a:prstGeom prst="striped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Striped Right Arrow 23"/>
            <p:cNvSpPr/>
            <p:nvPr/>
          </p:nvSpPr>
          <p:spPr>
            <a:xfrm>
              <a:off x="1860683" y="3124991"/>
              <a:ext cx="914400" cy="45719"/>
            </a:xfrm>
            <a:prstGeom prst="striped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508760" y="3048000"/>
              <a:ext cx="336683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2600" y="2994560"/>
              <a:ext cx="336683" cy="114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096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LOCUS - Complex Mental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17220" lvl="0" indent="-182880"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</a:pPr>
            <a:r>
              <a:rPr lang="en-US" sz="1900" dirty="0">
                <a:solidFill>
                  <a:schemeClr val="tx1">
                    <a:lumMod val="85000"/>
                  </a:schemeClr>
                </a:solidFill>
              </a:rPr>
              <a:t>Complexity of the system </a:t>
            </a:r>
            <a:endParaRPr lang="en-US" sz="1900" dirty="0" smtClean="0">
              <a:solidFill>
                <a:schemeClr val="tx1">
                  <a:lumMod val="85000"/>
                </a:schemeClr>
              </a:solidFill>
            </a:endParaRPr>
          </a:p>
          <a:p>
            <a:pPr marL="617220" lvl="0" indent="-182880"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</a:pPr>
            <a:r>
              <a:rPr lang="en-US" sz="1900" dirty="0" smtClean="0">
                <a:solidFill>
                  <a:schemeClr val="tx1">
                    <a:lumMod val="85000"/>
                  </a:schemeClr>
                </a:solidFill>
              </a:rPr>
              <a:t>UI </a:t>
            </a:r>
            <a:r>
              <a:rPr lang="en-US" sz="1900" dirty="0">
                <a:solidFill>
                  <a:schemeClr val="tx1">
                    <a:lumMod val="85000"/>
                  </a:schemeClr>
                </a:solidFill>
              </a:rPr>
              <a:t>should be significantly streamlined and </a:t>
            </a:r>
            <a:r>
              <a:rPr lang="en-US" sz="1900" dirty="0" smtClean="0">
                <a:solidFill>
                  <a:schemeClr val="tx1">
                    <a:lumMod val="85000"/>
                  </a:schemeClr>
                </a:solidFill>
              </a:rPr>
              <a:t>simplified</a:t>
            </a:r>
          </a:p>
          <a:p>
            <a:pPr marL="617220" lvl="0" indent="-182880"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</a:pPr>
            <a:r>
              <a:rPr lang="en-US" sz="1900" dirty="0" smtClean="0">
                <a:solidFill>
                  <a:schemeClr val="tx1">
                    <a:lumMod val="85000"/>
                  </a:schemeClr>
                </a:solidFill>
              </a:rPr>
              <a:t>There </a:t>
            </a:r>
            <a:r>
              <a:rPr lang="en-US" sz="1900" dirty="0">
                <a:solidFill>
                  <a:schemeClr val="tx1">
                    <a:lumMod val="85000"/>
                  </a:schemeClr>
                </a:solidFill>
              </a:rPr>
              <a:t>is a large disconnect between the design model and user model.  </a:t>
            </a:r>
          </a:p>
          <a:p>
            <a:pPr marL="617220" lvl="0" indent="-182880"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</a:pPr>
            <a:r>
              <a:rPr lang="en-US" sz="1900" dirty="0" smtClean="0">
                <a:solidFill>
                  <a:schemeClr val="tx1">
                    <a:lumMod val="85000"/>
                  </a:schemeClr>
                </a:solidFill>
              </a:rPr>
              <a:t>It’s </a:t>
            </a:r>
            <a:r>
              <a:rPr lang="en-US" sz="1900" dirty="0">
                <a:solidFill>
                  <a:schemeClr val="tx1">
                    <a:lumMod val="85000"/>
                  </a:schemeClr>
                </a:solidFill>
              </a:rPr>
              <a:t>virtually lacking in a thoughtful design pattern which just leads to frustration for the user.</a:t>
            </a:r>
          </a:p>
          <a:p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7" t="32415" r="41445" b="23437"/>
          <a:stretch/>
        </p:blipFill>
        <p:spPr bwMode="auto">
          <a:xfrm>
            <a:off x="612648" y="3429000"/>
            <a:ext cx="4800600" cy="28851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4" name="Picture 2" descr="https://michellewelti.files.wordpress.com/2010/11/frustr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832" y="3810000"/>
            <a:ext cx="2504408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LOCUS - Use of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17220" indent="-182880"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</a:pPr>
            <a:r>
              <a:rPr lang="en-US" sz="1900" dirty="0">
                <a:solidFill>
                  <a:schemeClr val="tx1">
                    <a:lumMod val="85000"/>
                  </a:schemeClr>
                </a:solidFill>
              </a:rPr>
              <a:t>Color </a:t>
            </a:r>
            <a:r>
              <a:rPr lang="en-US" sz="1900" dirty="0" smtClean="0">
                <a:solidFill>
                  <a:schemeClr val="tx1">
                    <a:lumMod val="85000"/>
                  </a:schemeClr>
                </a:solidFill>
              </a:rPr>
              <a:t>currently is not being used </a:t>
            </a:r>
            <a:r>
              <a:rPr lang="en-US" sz="1900" dirty="0">
                <a:solidFill>
                  <a:schemeClr val="tx1">
                    <a:lumMod val="85000"/>
                  </a:schemeClr>
                </a:solidFill>
              </a:rPr>
              <a:t>effectively in LOCUS</a:t>
            </a:r>
            <a:r>
              <a:rPr lang="en-US" sz="1900" dirty="0" smtClean="0">
                <a:solidFill>
                  <a:schemeClr val="tx1">
                    <a:lumMod val="85000"/>
                  </a:schemeClr>
                </a:solidFill>
              </a:rPr>
              <a:t>.</a:t>
            </a:r>
          </a:p>
          <a:p>
            <a:pPr marL="617220" indent="-182880"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</a:pPr>
            <a:r>
              <a:rPr lang="en-US" sz="1900" dirty="0" smtClean="0">
                <a:solidFill>
                  <a:schemeClr val="tx1">
                    <a:lumMod val="85000"/>
                  </a:schemeClr>
                </a:solidFill>
              </a:rPr>
              <a:t>LOCUS uses a muted color scheme.</a:t>
            </a:r>
            <a:endParaRPr lang="en-US" sz="1900" dirty="0">
              <a:solidFill>
                <a:schemeClr val="tx1">
                  <a:lumMod val="85000"/>
                </a:schemeClr>
              </a:solidFill>
            </a:endParaRPr>
          </a:p>
          <a:p>
            <a:pPr marL="617220" indent="-182880"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</a:pPr>
            <a:r>
              <a:rPr lang="en-US" sz="1900" dirty="0">
                <a:solidFill>
                  <a:schemeClr val="tx1">
                    <a:lumMod val="85000"/>
                  </a:schemeClr>
                </a:solidFill>
              </a:rPr>
              <a:t>Visual representations will be added to guide the </a:t>
            </a:r>
            <a:r>
              <a:rPr lang="en-US" sz="1900" dirty="0" smtClean="0">
                <a:solidFill>
                  <a:schemeClr val="tx1">
                    <a:lumMod val="85000"/>
                  </a:schemeClr>
                </a:solidFill>
              </a:rPr>
              <a:t>user.</a:t>
            </a:r>
          </a:p>
          <a:p>
            <a:pPr marL="617220" indent="-182880"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</a:pPr>
            <a:r>
              <a:rPr lang="en-US" sz="1900" dirty="0" smtClean="0">
                <a:solidFill>
                  <a:schemeClr val="tx1">
                    <a:lumMod val="85000"/>
                  </a:schemeClr>
                </a:solidFill>
              </a:rPr>
              <a:t>Colors and icons will be used in conjunction to ensure clarity.</a:t>
            </a:r>
          </a:p>
          <a:p>
            <a:pPr marL="434340" indent="0">
              <a:buClr>
                <a:schemeClr val="tx1">
                  <a:lumMod val="50000"/>
                  <a:lumOff val="50000"/>
                </a:schemeClr>
              </a:buClr>
              <a:buNone/>
            </a:pPr>
            <a:endParaRPr lang="en-US" sz="1900" dirty="0" smtClean="0">
              <a:solidFill>
                <a:schemeClr val="tx1">
                  <a:lumMod val="85000"/>
                </a:schemeClr>
              </a:solidFill>
            </a:endParaRPr>
          </a:p>
          <a:p>
            <a:pPr marL="617220" indent="-182880"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</a:pPr>
            <a:endParaRPr lang="en-US" sz="1900" dirty="0">
              <a:solidFill>
                <a:schemeClr val="tx1">
                  <a:lumMod val="8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850" y="3886200"/>
            <a:ext cx="2874311" cy="1887175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" t="11310" r="41546" b="21230"/>
          <a:stretch/>
        </p:blipFill>
        <p:spPr bwMode="auto">
          <a:xfrm>
            <a:off x="609600" y="3432260"/>
            <a:ext cx="3962400" cy="27950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68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LOCUS - Memory “Overload”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17220" indent="-182880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</a:pPr>
            <a:r>
              <a:rPr lang="en-US" sz="1900" dirty="0">
                <a:solidFill>
                  <a:schemeClr val="tx1">
                    <a:lumMod val="85000"/>
                  </a:schemeClr>
                </a:solidFill>
              </a:rPr>
              <a:t>Simplify and guide navigation. Change options and actions to representative naming.</a:t>
            </a:r>
          </a:p>
          <a:p>
            <a:pPr marL="617220" indent="-182880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</a:pPr>
            <a:r>
              <a:rPr lang="en-US" sz="1900" dirty="0">
                <a:solidFill>
                  <a:schemeClr val="tx1">
                    <a:lumMod val="85000"/>
                  </a:schemeClr>
                </a:solidFill>
              </a:rPr>
              <a:t>Reduce cognitive load by reducing required background knowledge.</a:t>
            </a:r>
          </a:p>
          <a:p>
            <a:pPr marL="617220" indent="-182880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</a:pPr>
            <a:r>
              <a:rPr lang="en-US" sz="1900" dirty="0">
                <a:solidFill>
                  <a:schemeClr val="tx1">
                    <a:lumMod val="85000"/>
                  </a:schemeClr>
                </a:solidFill>
              </a:rPr>
              <a:t>Reduce cognitive load by showing draft schedule. </a:t>
            </a:r>
          </a:p>
          <a:p>
            <a:pPr marL="617220" indent="-182880">
              <a:lnSpc>
                <a:spcPct val="9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</a:pPr>
            <a:r>
              <a:rPr lang="en-US" sz="1900" dirty="0">
                <a:solidFill>
                  <a:schemeClr val="tx1">
                    <a:lumMod val="85000"/>
                  </a:schemeClr>
                </a:solidFill>
              </a:rPr>
              <a:t>Add graphical representations and icons to aid in creating memory hooks. 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" t="11310" r="41546" b="21230"/>
          <a:stretch/>
        </p:blipFill>
        <p:spPr bwMode="auto">
          <a:xfrm>
            <a:off x="612648" y="3432260"/>
            <a:ext cx="3962400" cy="27950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8" name="Picture 2" descr="Information over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503288"/>
            <a:ext cx="3471191" cy="172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73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tudentSnapshot_v6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7786" y="1371600"/>
            <a:ext cx="8051800" cy="4525963"/>
          </a:xfrm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457200" y="228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Student Snapshot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72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85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Student Snapshot Feedback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457200" y="838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r>
              <a:rPr lang="en-US" sz="2800" dirty="0" smtClean="0"/>
              <a:t>Feedback highlighted areas of main confusion</a:t>
            </a:r>
          </a:p>
          <a:p>
            <a:r>
              <a:rPr lang="en-US" sz="2800" dirty="0" smtClean="0"/>
              <a:t>Designed alterations based on that feedback</a:t>
            </a:r>
          </a:p>
          <a:p>
            <a:r>
              <a:rPr lang="en-US" sz="2800" dirty="0" smtClean="0"/>
              <a:t>Final designs were highlighted for clarity and ease of comprehension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11635" b="12049"/>
          <a:stretch/>
        </p:blipFill>
        <p:spPr>
          <a:xfrm>
            <a:off x="152400" y="4038600"/>
            <a:ext cx="5332141" cy="240827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1" t="11459" r="1610"/>
          <a:stretch/>
        </p:blipFill>
        <p:spPr bwMode="auto">
          <a:xfrm>
            <a:off x="4117061" y="3095494"/>
            <a:ext cx="4587936" cy="2427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858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 txBox="1">
            <a:spLocks/>
          </p:cNvSpPr>
          <p:nvPr/>
        </p:nvSpPr>
        <p:spPr>
          <a:xfrm>
            <a:off x="457200" y="228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Student Snapshot Testing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4525963"/>
          </a:xfrm>
        </p:spPr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Made </a:t>
            </a:r>
            <a:r>
              <a:rPr lang="en-US" sz="2800" dirty="0"/>
              <a:t>testing a high </a:t>
            </a:r>
            <a:r>
              <a:rPr lang="en-US" sz="2800" dirty="0" smtClean="0"/>
              <a:t>priority</a:t>
            </a:r>
          </a:p>
          <a:p>
            <a:r>
              <a:rPr lang="en-US" sz="2800" dirty="0" smtClean="0"/>
              <a:t>Conducted </a:t>
            </a:r>
            <a:r>
              <a:rPr lang="en-US" sz="2800" dirty="0"/>
              <a:t>two rounds of testing in total with a diverse </a:t>
            </a:r>
            <a:r>
              <a:rPr lang="en-US" sz="2800" dirty="0" smtClean="0"/>
              <a:t>group</a:t>
            </a:r>
          </a:p>
          <a:p>
            <a:r>
              <a:rPr lang="en-US" sz="2800" dirty="0" smtClean="0"/>
              <a:t>After </a:t>
            </a:r>
            <a:r>
              <a:rPr lang="en-US" sz="2800" dirty="0"/>
              <a:t>first round, used feedback to determine the most essential elements to </a:t>
            </a:r>
            <a:r>
              <a:rPr lang="en-US" sz="2800" dirty="0" smtClean="0"/>
              <a:t>be included</a:t>
            </a:r>
          </a:p>
          <a:p>
            <a:r>
              <a:rPr lang="en-US" sz="2800" dirty="0" smtClean="0"/>
              <a:t>Second </a:t>
            </a:r>
            <a:r>
              <a:rPr lang="en-US" sz="2800" dirty="0"/>
              <a:t>round of testing, feedback was geared more toward design aspects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67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 txBox="1">
            <a:spLocks/>
          </p:cNvSpPr>
          <p:nvPr/>
        </p:nvSpPr>
        <p:spPr>
          <a:xfrm>
            <a:off x="457200" y="228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Student Snapshot Testing</a:t>
            </a:r>
            <a:endParaRPr lang="en-US" dirty="0"/>
          </a:p>
        </p:txBody>
      </p:sp>
      <p:pic>
        <p:nvPicPr>
          <p:cNvPr id="4" name="Rachel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44216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7289</TotalTime>
  <Words>312</Words>
  <Application>Microsoft Office PowerPoint</Application>
  <PresentationFormat>On-screen Show (4:3)</PresentationFormat>
  <Paragraphs>50</Paragraphs>
  <Slides>12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</vt:lpstr>
      <vt:lpstr>Office Theme</vt:lpstr>
      <vt:lpstr>Why Locus?</vt:lpstr>
      <vt:lpstr>LOCUS - Difficult to Navigate</vt:lpstr>
      <vt:lpstr>LOCUS - Complex Mental Model</vt:lpstr>
      <vt:lpstr>LOCUS - Use of Color</vt:lpstr>
      <vt:lpstr>LOCUS - Memory “Overload”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Katharine</dc:creator>
  <cp:lastModifiedBy>Heather</cp:lastModifiedBy>
  <cp:revision>47</cp:revision>
  <dcterms:created xsi:type="dcterms:W3CDTF">2015-02-07T20:34:44Z</dcterms:created>
  <dcterms:modified xsi:type="dcterms:W3CDTF">2015-08-26T19:32:55Z</dcterms:modified>
</cp:coreProperties>
</file>